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59" r:id="rId8"/>
    <p:sldId id="341" r:id="rId9"/>
    <p:sldId id="340" r:id="rId10"/>
    <p:sldId id="260" r:id="rId11"/>
    <p:sldId id="261" r:id="rId12"/>
    <p:sldId id="262" r:id="rId13"/>
    <p:sldId id="265" r:id="rId14"/>
    <p:sldId id="263" r:id="rId15"/>
    <p:sldId id="264" r:id="rId16"/>
    <p:sldId id="266" r:id="rId17"/>
    <p:sldId id="350" r:id="rId18"/>
    <p:sldId id="351" r:id="rId19"/>
    <p:sldId id="352" r:id="rId20"/>
    <p:sldId id="342" r:id="rId21"/>
    <p:sldId id="353" r:id="rId22"/>
    <p:sldId id="354" r:id="rId23"/>
    <p:sldId id="339" r:id="rId24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90D"/>
    <a:srgbClr val="DE7008"/>
    <a:srgbClr val="E86A10"/>
    <a:srgbClr val="F28A44"/>
    <a:srgbClr val="FFFFCC"/>
    <a:srgbClr val="FFECC5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851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46BA7-5E59-4E95-BFB2-F51A943D09F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A2F4A4-052E-4A1C-9526-281225D2FFAA}">
      <dgm:prSet phldrT="[Text]"/>
      <dgm:spPr/>
      <dgm:t>
        <a:bodyPr/>
        <a:lstStyle/>
        <a:p>
          <a:r>
            <a:rPr lang="en-US" dirty="0"/>
            <a:t>Operational</a:t>
          </a:r>
        </a:p>
      </dgm:t>
    </dgm:pt>
    <dgm:pt modelId="{40D756AE-EA98-41D2-97C9-411F867E18F1}" type="parTrans" cxnId="{75CFCD8A-8E52-422F-9D96-FB7C22DC107A}">
      <dgm:prSet/>
      <dgm:spPr/>
      <dgm:t>
        <a:bodyPr/>
        <a:lstStyle/>
        <a:p>
          <a:endParaRPr lang="en-US"/>
        </a:p>
      </dgm:t>
    </dgm:pt>
    <dgm:pt modelId="{58068578-7BA7-435F-986F-9326AB454598}" type="sibTrans" cxnId="{75CFCD8A-8E52-422F-9D96-FB7C22DC107A}">
      <dgm:prSet/>
      <dgm:spPr/>
      <dgm:t>
        <a:bodyPr/>
        <a:lstStyle/>
        <a:p>
          <a:endParaRPr lang="en-US"/>
        </a:p>
      </dgm:t>
    </dgm:pt>
    <dgm:pt modelId="{B8DFD73E-E3A4-414C-A472-E24FFD2FE04C}">
      <dgm:prSet phldrT="[Text]"/>
      <dgm:spPr/>
      <dgm:t>
        <a:bodyPr/>
        <a:lstStyle/>
        <a:p>
          <a:r>
            <a:rPr lang="en-US" dirty="0"/>
            <a:t>Failure to find</a:t>
          </a:r>
        </a:p>
      </dgm:t>
    </dgm:pt>
    <dgm:pt modelId="{CC76CB37-9532-45D0-AB7B-AE853AB45A1F}" type="parTrans" cxnId="{C5E246ED-5454-4D44-9B99-E5F9BDA466E2}">
      <dgm:prSet/>
      <dgm:spPr/>
      <dgm:t>
        <a:bodyPr/>
        <a:lstStyle/>
        <a:p>
          <a:endParaRPr lang="en-US"/>
        </a:p>
      </dgm:t>
    </dgm:pt>
    <dgm:pt modelId="{4E92E340-EDEF-4227-8B5B-510BEC11E36B}" type="sibTrans" cxnId="{C5E246ED-5454-4D44-9B99-E5F9BDA466E2}">
      <dgm:prSet/>
      <dgm:spPr/>
      <dgm:t>
        <a:bodyPr/>
        <a:lstStyle/>
        <a:p>
          <a:endParaRPr lang="en-US"/>
        </a:p>
      </dgm:t>
    </dgm:pt>
    <dgm:pt modelId="{64BA6E25-F5CA-4464-8508-34BD451D543C}">
      <dgm:prSet phldrT="[Text]"/>
      <dgm:spPr/>
      <dgm:t>
        <a:bodyPr/>
        <a:lstStyle/>
        <a:p>
          <a:r>
            <a:rPr lang="en-US" dirty="0"/>
            <a:t>Failure to fix</a:t>
          </a:r>
        </a:p>
      </dgm:t>
    </dgm:pt>
    <dgm:pt modelId="{79EC1F0F-47DE-4EBB-A8F4-AF250DA2FC72}" type="parTrans" cxnId="{5E08DA2C-F50E-4CEC-A3F0-CD0FCF9F517C}">
      <dgm:prSet/>
      <dgm:spPr/>
      <dgm:t>
        <a:bodyPr/>
        <a:lstStyle/>
        <a:p>
          <a:endParaRPr lang="en-US"/>
        </a:p>
      </dgm:t>
    </dgm:pt>
    <dgm:pt modelId="{236B666B-18B4-4169-B9D5-75F93AE19337}" type="sibTrans" cxnId="{5E08DA2C-F50E-4CEC-A3F0-CD0FCF9F517C}">
      <dgm:prSet/>
      <dgm:spPr/>
      <dgm:t>
        <a:bodyPr/>
        <a:lstStyle/>
        <a:p>
          <a:endParaRPr lang="en-US"/>
        </a:p>
      </dgm:t>
    </dgm:pt>
    <dgm:pt modelId="{FFAF5C8F-5AFB-4D3E-93DE-D58C6CC9B985}">
      <dgm:prSet phldrT="[Text]"/>
      <dgm:spPr/>
      <dgm:t>
        <a:bodyPr/>
        <a:lstStyle/>
        <a:p>
          <a:r>
            <a:rPr lang="en-US" dirty="0"/>
            <a:t>Managerial</a:t>
          </a:r>
        </a:p>
      </dgm:t>
    </dgm:pt>
    <dgm:pt modelId="{CD2C2FC3-F8D1-4271-BABE-CCF04C93FDE1}" type="parTrans" cxnId="{4639A6D0-CEFB-4777-A618-E3D9407E993F}">
      <dgm:prSet/>
      <dgm:spPr/>
      <dgm:t>
        <a:bodyPr/>
        <a:lstStyle/>
        <a:p>
          <a:endParaRPr lang="en-US"/>
        </a:p>
      </dgm:t>
    </dgm:pt>
    <dgm:pt modelId="{912130A4-5342-467A-825E-A9C0CF3EFCD2}" type="sibTrans" cxnId="{4639A6D0-CEFB-4777-A618-E3D9407E993F}">
      <dgm:prSet/>
      <dgm:spPr/>
      <dgm:t>
        <a:bodyPr/>
        <a:lstStyle/>
        <a:p>
          <a:endParaRPr lang="en-US"/>
        </a:p>
      </dgm:t>
    </dgm:pt>
    <dgm:pt modelId="{9A3F36D9-5BA4-4AB3-BF70-010ED542FD10}">
      <dgm:prSet phldrT="[Text]"/>
      <dgm:spPr/>
      <dgm:t>
        <a:bodyPr/>
        <a:lstStyle/>
        <a:p>
          <a:r>
            <a:rPr lang="en-US" dirty="0"/>
            <a:t>Evaluation of current status</a:t>
          </a:r>
        </a:p>
      </dgm:t>
    </dgm:pt>
    <dgm:pt modelId="{5B3D7590-551F-4ADA-A0BA-9169DC7F6C56}" type="parTrans" cxnId="{70D00B7F-A188-42D5-86F4-79CDB2FE605E}">
      <dgm:prSet/>
      <dgm:spPr/>
      <dgm:t>
        <a:bodyPr/>
        <a:lstStyle/>
        <a:p>
          <a:endParaRPr lang="en-US"/>
        </a:p>
      </dgm:t>
    </dgm:pt>
    <dgm:pt modelId="{8FEB128D-CC58-4C7A-8093-4FD2D04BEB6E}" type="sibTrans" cxnId="{70D00B7F-A188-42D5-86F4-79CDB2FE605E}">
      <dgm:prSet/>
      <dgm:spPr/>
      <dgm:t>
        <a:bodyPr/>
        <a:lstStyle/>
        <a:p>
          <a:endParaRPr lang="en-US"/>
        </a:p>
      </dgm:t>
    </dgm:pt>
    <dgm:pt modelId="{9194D38D-8A53-4746-91A2-C97C113E7B88}">
      <dgm:prSet phldrT="[Text]"/>
      <dgm:spPr/>
      <dgm:t>
        <a:bodyPr/>
        <a:lstStyle/>
        <a:p>
          <a:r>
            <a:rPr lang="en-US" dirty="0"/>
            <a:t>Assignment of responsibilities</a:t>
          </a:r>
        </a:p>
      </dgm:t>
    </dgm:pt>
    <dgm:pt modelId="{8D847D17-8259-48C7-83CE-496BBA984DD2}" type="parTrans" cxnId="{A7DC0EAB-161A-4954-9BCB-6DF76170A036}">
      <dgm:prSet/>
      <dgm:spPr/>
      <dgm:t>
        <a:bodyPr/>
        <a:lstStyle/>
        <a:p>
          <a:endParaRPr lang="en-US"/>
        </a:p>
      </dgm:t>
    </dgm:pt>
    <dgm:pt modelId="{175CA7CB-CAC8-4869-8DBB-1EBAF9ED488E}" type="sibTrans" cxnId="{A7DC0EAB-161A-4954-9BCB-6DF76170A036}">
      <dgm:prSet/>
      <dgm:spPr/>
      <dgm:t>
        <a:bodyPr/>
        <a:lstStyle/>
        <a:p>
          <a:endParaRPr lang="en-US"/>
        </a:p>
      </dgm:t>
    </dgm:pt>
    <dgm:pt modelId="{33CE4388-746F-4508-B610-4E63E982902A}">
      <dgm:prSet phldrT="[Text]"/>
      <dgm:spPr/>
      <dgm:t>
        <a:bodyPr/>
        <a:lstStyle/>
        <a:p>
          <a:r>
            <a:rPr lang="en-US" dirty="0"/>
            <a:t>Cultural</a:t>
          </a:r>
        </a:p>
      </dgm:t>
    </dgm:pt>
    <dgm:pt modelId="{6C5B5B14-0C3F-40D0-8AD2-3956A7C4783B}" type="parTrans" cxnId="{1A73E38D-61CE-44CF-BB19-1C4B3EAB153A}">
      <dgm:prSet/>
      <dgm:spPr/>
      <dgm:t>
        <a:bodyPr/>
        <a:lstStyle/>
        <a:p>
          <a:endParaRPr lang="en-US"/>
        </a:p>
      </dgm:t>
    </dgm:pt>
    <dgm:pt modelId="{651A06DE-6E99-481B-8E6C-5C71F44ADFFC}" type="sibTrans" cxnId="{1A73E38D-61CE-44CF-BB19-1C4B3EAB153A}">
      <dgm:prSet/>
      <dgm:spPr/>
      <dgm:t>
        <a:bodyPr/>
        <a:lstStyle/>
        <a:p>
          <a:endParaRPr lang="en-US"/>
        </a:p>
      </dgm:t>
    </dgm:pt>
    <dgm:pt modelId="{3D9E4CC4-BCA9-4831-B7A1-6F4249A21A55}">
      <dgm:prSet phldrT="[Text]"/>
      <dgm:spPr/>
      <dgm:t>
        <a:bodyPr/>
        <a:lstStyle/>
        <a:p>
          <a:r>
            <a:rPr lang="en-US" dirty="0"/>
            <a:t>Leadership involvement</a:t>
          </a:r>
        </a:p>
      </dgm:t>
    </dgm:pt>
    <dgm:pt modelId="{44A8C6D9-60C7-40EA-A0DF-E7E92EB32152}" type="parTrans" cxnId="{32475933-30A8-4015-91E5-9D89B234A3BE}">
      <dgm:prSet/>
      <dgm:spPr/>
      <dgm:t>
        <a:bodyPr/>
        <a:lstStyle/>
        <a:p>
          <a:endParaRPr lang="en-US"/>
        </a:p>
      </dgm:t>
    </dgm:pt>
    <dgm:pt modelId="{5B9C4513-2BE5-41BD-B82D-DDDDC61685E0}" type="sibTrans" cxnId="{32475933-30A8-4015-91E5-9D89B234A3BE}">
      <dgm:prSet/>
      <dgm:spPr/>
      <dgm:t>
        <a:bodyPr/>
        <a:lstStyle/>
        <a:p>
          <a:endParaRPr lang="en-US"/>
        </a:p>
      </dgm:t>
    </dgm:pt>
    <dgm:pt modelId="{A928123C-EF45-4549-BB4E-476C41CC6530}">
      <dgm:prSet phldrT="[Text]"/>
      <dgm:spPr/>
      <dgm:t>
        <a:bodyPr/>
        <a:lstStyle/>
        <a:p>
          <a:r>
            <a:rPr lang="en-US" dirty="0"/>
            <a:t>Employee involvement</a:t>
          </a:r>
        </a:p>
      </dgm:t>
    </dgm:pt>
    <dgm:pt modelId="{0F4E98D2-1CE7-4B08-9A66-BFF89BF78C91}" type="parTrans" cxnId="{15FCF86C-102F-4C8C-9C18-6C8E244178C5}">
      <dgm:prSet/>
      <dgm:spPr/>
      <dgm:t>
        <a:bodyPr/>
        <a:lstStyle/>
        <a:p>
          <a:endParaRPr lang="en-US"/>
        </a:p>
      </dgm:t>
    </dgm:pt>
    <dgm:pt modelId="{71D892C1-D810-4C0B-AD0A-9B625E072636}" type="sibTrans" cxnId="{15FCF86C-102F-4C8C-9C18-6C8E244178C5}">
      <dgm:prSet/>
      <dgm:spPr/>
      <dgm:t>
        <a:bodyPr/>
        <a:lstStyle/>
        <a:p>
          <a:endParaRPr lang="en-US"/>
        </a:p>
      </dgm:t>
    </dgm:pt>
    <dgm:pt modelId="{771C2D0A-A3C8-44B2-A032-5828A8BC3CB0}">
      <dgm:prSet phldrT="[Text]"/>
      <dgm:spPr/>
      <dgm:t>
        <a:bodyPr/>
        <a:lstStyle/>
        <a:p>
          <a:r>
            <a:rPr lang="en-US" dirty="0"/>
            <a:t>Effective training</a:t>
          </a:r>
        </a:p>
      </dgm:t>
    </dgm:pt>
    <dgm:pt modelId="{61EDA621-CE7C-4BD2-8352-8FB612A29339}" type="parTrans" cxnId="{6CE3601B-0C42-44EA-B4E5-3F3D47ED4C0C}">
      <dgm:prSet/>
      <dgm:spPr/>
      <dgm:t>
        <a:bodyPr/>
        <a:lstStyle/>
        <a:p>
          <a:endParaRPr lang="en-US"/>
        </a:p>
      </dgm:t>
    </dgm:pt>
    <dgm:pt modelId="{D1E96126-9937-4CA3-8DD6-411307326173}" type="sibTrans" cxnId="{6CE3601B-0C42-44EA-B4E5-3F3D47ED4C0C}">
      <dgm:prSet/>
      <dgm:spPr/>
      <dgm:t>
        <a:bodyPr/>
        <a:lstStyle/>
        <a:p>
          <a:endParaRPr lang="en-US"/>
        </a:p>
      </dgm:t>
    </dgm:pt>
    <dgm:pt modelId="{94D0E88A-E7DC-4B19-8DC6-DEA3305F9B88}" type="pres">
      <dgm:prSet presAssocID="{A2446BA7-5E59-4E95-BFB2-F51A943D09F1}" presName="Name0" presStyleCnt="0">
        <dgm:presLayoutVars>
          <dgm:dir/>
          <dgm:animLvl val="lvl"/>
          <dgm:resizeHandles val="exact"/>
        </dgm:presLayoutVars>
      </dgm:prSet>
      <dgm:spPr/>
    </dgm:pt>
    <dgm:pt modelId="{67E43357-3851-4A8B-AD9F-925C665D6C55}" type="pres">
      <dgm:prSet presAssocID="{B1A2F4A4-052E-4A1C-9526-281225D2FFAA}" presName="linNode" presStyleCnt="0"/>
      <dgm:spPr/>
    </dgm:pt>
    <dgm:pt modelId="{1CF49123-C078-44D0-96F3-F009F87AEB87}" type="pres">
      <dgm:prSet presAssocID="{B1A2F4A4-052E-4A1C-9526-281225D2FFA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4D9A104-9246-44F6-85BA-349FE754FD38}" type="pres">
      <dgm:prSet presAssocID="{B1A2F4A4-052E-4A1C-9526-281225D2FFAA}" presName="descendantText" presStyleLbl="alignAccFollowNode1" presStyleIdx="0" presStyleCnt="3">
        <dgm:presLayoutVars>
          <dgm:bulletEnabled val="1"/>
        </dgm:presLayoutVars>
      </dgm:prSet>
      <dgm:spPr/>
    </dgm:pt>
    <dgm:pt modelId="{12877A07-CAAB-40FC-92AC-7CDADB83BD95}" type="pres">
      <dgm:prSet presAssocID="{58068578-7BA7-435F-986F-9326AB454598}" presName="sp" presStyleCnt="0"/>
      <dgm:spPr/>
    </dgm:pt>
    <dgm:pt modelId="{F4DA8388-6335-4C6A-947A-8C58D2B1CA78}" type="pres">
      <dgm:prSet presAssocID="{FFAF5C8F-5AFB-4D3E-93DE-D58C6CC9B985}" presName="linNode" presStyleCnt="0"/>
      <dgm:spPr/>
    </dgm:pt>
    <dgm:pt modelId="{24F04CDD-286E-4C46-98A7-6A483C9555FD}" type="pres">
      <dgm:prSet presAssocID="{FFAF5C8F-5AFB-4D3E-93DE-D58C6CC9B98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1BCCA8-42A1-4C62-962B-FB5F3333249E}" type="pres">
      <dgm:prSet presAssocID="{FFAF5C8F-5AFB-4D3E-93DE-D58C6CC9B985}" presName="descendantText" presStyleLbl="alignAccFollowNode1" presStyleIdx="1" presStyleCnt="3">
        <dgm:presLayoutVars>
          <dgm:bulletEnabled val="1"/>
        </dgm:presLayoutVars>
      </dgm:prSet>
      <dgm:spPr/>
    </dgm:pt>
    <dgm:pt modelId="{1561B2CE-5B2A-4557-A4ED-D0FF06FF752E}" type="pres">
      <dgm:prSet presAssocID="{912130A4-5342-467A-825E-A9C0CF3EFCD2}" presName="sp" presStyleCnt="0"/>
      <dgm:spPr/>
    </dgm:pt>
    <dgm:pt modelId="{9A2A92D0-87FA-40F0-A9B1-C850C14154BD}" type="pres">
      <dgm:prSet presAssocID="{33CE4388-746F-4508-B610-4E63E982902A}" presName="linNode" presStyleCnt="0"/>
      <dgm:spPr/>
    </dgm:pt>
    <dgm:pt modelId="{67071D94-91D8-409E-8443-CDE0DEBDDF2C}" type="pres">
      <dgm:prSet presAssocID="{33CE4388-746F-4508-B610-4E63E982902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BB66ECE-D2EC-4D47-8456-94EEB5DBCE33}" type="pres">
      <dgm:prSet presAssocID="{33CE4388-746F-4508-B610-4E63E982902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B77F915-C2A2-4E3C-B1FA-2A46238C9B2D}" type="presOf" srcId="{3D9E4CC4-BCA9-4831-B7A1-6F4249A21A55}" destId="{3BB66ECE-D2EC-4D47-8456-94EEB5DBCE33}" srcOrd="0" destOrd="0" presId="urn:microsoft.com/office/officeart/2005/8/layout/vList5"/>
    <dgm:cxn modelId="{55F4EC1A-BB48-42B9-89DB-DEC57AEA23D1}" type="presOf" srcId="{A928123C-EF45-4549-BB4E-476C41CC6530}" destId="{3BB66ECE-D2EC-4D47-8456-94EEB5DBCE33}" srcOrd="0" destOrd="1" presId="urn:microsoft.com/office/officeart/2005/8/layout/vList5"/>
    <dgm:cxn modelId="{6CE3601B-0C42-44EA-B4E5-3F3D47ED4C0C}" srcId="{FFAF5C8F-5AFB-4D3E-93DE-D58C6CC9B985}" destId="{771C2D0A-A3C8-44B2-A032-5828A8BC3CB0}" srcOrd="2" destOrd="0" parTransId="{61EDA621-CE7C-4BD2-8352-8FB612A29339}" sibTransId="{D1E96126-9937-4CA3-8DD6-411307326173}"/>
    <dgm:cxn modelId="{B9A0D41C-8944-4931-82CE-8CD1B42793CD}" type="presOf" srcId="{FFAF5C8F-5AFB-4D3E-93DE-D58C6CC9B985}" destId="{24F04CDD-286E-4C46-98A7-6A483C9555FD}" srcOrd="0" destOrd="0" presId="urn:microsoft.com/office/officeart/2005/8/layout/vList5"/>
    <dgm:cxn modelId="{5E08DA2C-F50E-4CEC-A3F0-CD0FCF9F517C}" srcId="{B1A2F4A4-052E-4A1C-9526-281225D2FFAA}" destId="{64BA6E25-F5CA-4464-8508-34BD451D543C}" srcOrd="1" destOrd="0" parTransId="{79EC1F0F-47DE-4EBB-A8F4-AF250DA2FC72}" sibTransId="{236B666B-18B4-4169-B9D5-75F93AE19337}"/>
    <dgm:cxn modelId="{32475933-30A8-4015-91E5-9D89B234A3BE}" srcId="{33CE4388-746F-4508-B610-4E63E982902A}" destId="{3D9E4CC4-BCA9-4831-B7A1-6F4249A21A55}" srcOrd="0" destOrd="0" parTransId="{44A8C6D9-60C7-40EA-A0DF-E7E92EB32152}" sibTransId="{5B9C4513-2BE5-41BD-B82D-DDDDC61685E0}"/>
    <dgm:cxn modelId="{15FCF86C-102F-4C8C-9C18-6C8E244178C5}" srcId="{33CE4388-746F-4508-B610-4E63E982902A}" destId="{A928123C-EF45-4549-BB4E-476C41CC6530}" srcOrd="1" destOrd="0" parTransId="{0F4E98D2-1CE7-4B08-9A66-BFF89BF78C91}" sibTransId="{71D892C1-D810-4C0B-AD0A-9B625E072636}"/>
    <dgm:cxn modelId="{60887651-38EB-4230-BA5B-196C240C04DA}" type="presOf" srcId="{9A3F36D9-5BA4-4AB3-BF70-010ED542FD10}" destId="{631BCCA8-42A1-4C62-962B-FB5F3333249E}" srcOrd="0" destOrd="0" presId="urn:microsoft.com/office/officeart/2005/8/layout/vList5"/>
    <dgm:cxn modelId="{24C08A51-448C-4619-A1E5-25B437783FF9}" type="presOf" srcId="{771C2D0A-A3C8-44B2-A032-5828A8BC3CB0}" destId="{631BCCA8-42A1-4C62-962B-FB5F3333249E}" srcOrd="0" destOrd="2" presId="urn:microsoft.com/office/officeart/2005/8/layout/vList5"/>
    <dgm:cxn modelId="{80ECD37A-BD4A-4CF1-B78C-573561F9560C}" type="presOf" srcId="{64BA6E25-F5CA-4464-8508-34BD451D543C}" destId="{64D9A104-9246-44F6-85BA-349FE754FD38}" srcOrd="0" destOrd="1" presId="urn:microsoft.com/office/officeart/2005/8/layout/vList5"/>
    <dgm:cxn modelId="{70D00B7F-A188-42D5-86F4-79CDB2FE605E}" srcId="{FFAF5C8F-5AFB-4D3E-93DE-D58C6CC9B985}" destId="{9A3F36D9-5BA4-4AB3-BF70-010ED542FD10}" srcOrd="0" destOrd="0" parTransId="{5B3D7590-551F-4ADA-A0BA-9169DC7F6C56}" sibTransId="{8FEB128D-CC58-4C7A-8093-4FD2D04BEB6E}"/>
    <dgm:cxn modelId="{91E01C83-8863-442D-BFE8-48DA6BC34365}" type="presOf" srcId="{33CE4388-746F-4508-B610-4E63E982902A}" destId="{67071D94-91D8-409E-8443-CDE0DEBDDF2C}" srcOrd="0" destOrd="0" presId="urn:microsoft.com/office/officeart/2005/8/layout/vList5"/>
    <dgm:cxn modelId="{75CFCD8A-8E52-422F-9D96-FB7C22DC107A}" srcId="{A2446BA7-5E59-4E95-BFB2-F51A943D09F1}" destId="{B1A2F4A4-052E-4A1C-9526-281225D2FFAA}" srcOrd="0" destOrd="0" parTransId="{40D756AE-EA98-41D2-97C9-411F867E18F1}" sibTransId="{58068578-7BA7-435F-986F-9326AB454598}"/>
    <dgm:cxn modelId="{1A73E38D-61CE-44CF-BB19-1C4B3EAB153A}" srcId="{A2446BA7-5E59-4E95-BFB2-F51A943D09F1}" destId="{33CE4388-746F-4508-B610-4E63E982902A}" srcOrd="2" destOrd="0" parTransId="{6C5B5B14-0C3F-40D0-8AD2-3956A7C4783B}" sibTransId="{651A06DE-6E99-481B-8E6C-5C71F44ADFFC}"/>
    <dgm:cxn modelId="{BB3164A5-3DD3-465E-A56F-142367645982}" type="presOf" srcId="{B1A2F4A4-052E-4A1C-9526-281225D2FFAA}" destId="{1CF49123-C078-44D0-96F3-F009F87AEB87}" srcOrd="0" destOrd="0" presId="urn:microsoft.com/office/officeart/2005/8/layout/vList5"/>
    <dgm:cxn modelId="{E7379CA5-F44A-4B6C-A6D2-CAB607D384E0}" type="presOf" srcId="{A2446BA7-5E59-4E95-BFB2-F51A943D09F1}" destId="{94D0E88A-E7DC-4B19-8DC6-DEA3305F9B88}" srcOrd="0" destOrd="0" presId="urn:microsoft.com/office/officeart/2005/8/layout/vList5"/>
    <dgm:cxn modelId="{A7DC0EAB-161A-4954-9BCB-6DF76170A036}" srcId="{FFAF5C8F-5AFB-4D3E-93DE-D58C6CC9B985}" destId="{9194D38D-8A53-4746-91A2-C97C113E7B88}" srcOrd="1" destOrd="0" parTransId="{8D847D17-8259-48C7-83CE-496BBA984DD2}" sibTransId="{175CA7CB-CAC8-4869-8DBB-1EBAF9ED488E}"/>
    <dgm:cxn modelId="{9F6771BC-A7FF-488F-B834-1A8FAD285551}" type="presOf" srcId="{9194D38D-8A53-4746-91A2-C97C113E7B88}" destId="{631BCCA8-42A1-4C62-962B-FB5F3333249E}" srcOrd="0" destOrd="1" presId="urn:microsoft.com/office/officeart/2005/8/layout/vList5"/>
    <dgm:cxn modelId="{4639A6D0-CEFB-4777-A618-E3D9407E993F}" srcId="{A2446BA7-5E59-4E95-BFB2-F51A943D09F1}" destId="{FFAF5C8F-5AFB-4D3E-93DE-D58C6CC9B985}" srcOrd="1" destOrd="0" parTransId="{CD2C2FC3-F8D1-4271-BABE-CCF04C93FDE1}" sibTransId="{912130A4-5342-467A-825E-A9C0CF3EFCD2}"/>
    <dgm:cxn modelId="{C5E246ED-5454-4D44-9B99-E5F9BDA466E2}" srcId="{B1A2F4A4-052E-4A1C-9526-281225D2FFAA}" destId="{B8DFD73E-E3A4-414C-A472-E24FFD2FE04C}" srcOrd="0" destOrd="0" parTransId="{CC76CB37-9532-45D0-AB7B-AE853AB45A1F}" sibTransId="{4E92E340-EDEF-4227-8B5B-510BEC11E36B}"/>
    <dgm:cxn modelId="{E1725FEF-B7AC-4DCC-B8CC-9A901E71DECD}" type="presOf" srcId="{B8DFD73E-E3A4-414C-A472-E24FFD2FE04C}" destId="{64D9A104-9246-44F6-85BA-349FE754FD38}" srcOrd="0" destOrd="0" presId="urn:microsoft.com/office/officeart/2005/8/layout/vList5"/>
    <dgm:cxn modelId="{F5A49E22-F719-4986-BAD7-8DD9A465C2E7}" type="presParOf" srcId="{94D0E88A-E7DC-4B19-8DC6-DEA3305F9B88}" destId="{67E43357-3851-4A8B-AD9F-925C665D6C55}" srcOrd="0" destOrd="0" presId="urn:microsoft.com/office/officeart/2005/8/layout/vList5"/>
    <dgm:cxn modelId="{D3EAEFD7-A1B9-4273-9503-48692E255BA9}" type="presParOf" srcId="{67E43357-3851-4A8B-AD9F-925C665D6C55}" destId="{1CF49123-C078-44D0-96F3-F009F87AEB87}" srcOrd="0" destOrd="0" presId="urn:microsoft.com/office/officeart/2005/8/layout/vList5"/>
    <dgm:cxn modelId="{08F20F89-E792-4498-8753-5CC3358C9310}" type="presParOf" srcId="{67E43357-3851-4A8B-AD9F-925C665D6C55}" destId="{64D9A104-9246-44F6-85BA-349FE754FD38}" srcOrd="1" destOrd="0" presId="urn:microsoft.com/office/officeart/2005/8/layout/vList5"/>
    <dgm:cxn modelId="{23C28394-A520-4225-AD25-790EFB7C29B7}" type="presParOf" srcId="{94D0E88A-E7DC-4B19-8DC6-DEA3305F9B88}" destId="{12877A07-CAAB-40FC-92AC-7CDADB83BD95}" srcOrd="1" destOrd="0" presId="urn:microsoft.com/office/officeart/2005/8/layout/vList5"/>
    <dgm:cxn modelId="{49D512D4-DD66-4F19-959B-C771385FF413}" type="presParOf" srcId="{94D0E88A-E7DC-4B19-8DC6-DEA3305F9B88}" destId="{F4DA8388-6335-4C6A-947A-8C58D2B1CA78}" srcOrd="2" destOrd="0" presId="urn:microsoft.com/office/officeart/2005/8/layout/vList5"/>
    <dgm:cxn modelId="{7BDC7F86-31C4-409B-99A7-E053F9DFC534}" type="presParOf" srcId="{F4DA8388-6335-4C6A-947A-8C58D2B1CA78}" destId="{24F04CDD-286E-4C46-98A7-6A483C9555FD}" srcOrd="0" destOrd="0" presId="urn:microsoft.com/office/officeart/2005/8/layout/vList5"/>
    <dgm:cxn modelId="{C63793B9-DA6A-4DAD-9F2A-124955B23F33}" type="presParOf" srcId="{F4DA8388-6335-4C6A-947A-8C58D2B1CA78}" destId="{631BCCA8-42A1-4C62-962B-FB5F3333249E}" srcOrd="1" destOrd="0" presId="urn:microsoft.com/office/officeart/2005/8/layout/vList5"/>
    <dgm:cxn modelId="{CA392D5A-D395-4A77-A522-5C2E77020E20}" type="presParOf" srcId="{94D0E88A-E7DC-4B19-8DC6-DEA3305F9B88}" destId="{1561B2CE-5B2A-4557-A4ED-D0FF06FF752E}" srcOrd="3" destOrd="0" presId="urn:microsoft.com/office/officeart/2005/8/layout/vList5"/>
    <dgm:cxn modelId="{5FBCF620-1636-489E-91ED-F78925BF68B4}" type="presParOf" srcId="{94D0E88A-E7DC-4B19-8DC6-DEA3305F9B88}" destId="{9A2A92D0-87FA-40F0-A9B1-C850C14154BD}" srcOrd="4" destOrd="0" presId="urn:microsoft.com/office/officeart/2005/8/layout/vList5"/>
    <dgm:cxn modelId="{30B1B598-8C17-4162-B582-4464D59F24B7}" type="presParOf" srcId="{9A2A92D0-87FA-40F0-A9B1-C850C14154BD}" destId="{67071D94-91D8-409E-8443-CDE0DEBDDF2C}" srcOrd="0" destOrd="0" presId="urn:microsoft.com/office/officeart/2005/8/layout/vList5"/>
    <dgm:cxn modelId="{775A67B8-E18F-4835-9876-1F426A925D16}" type="presParOf" srcId="{9A2A92D0-87FA-40F0-A9B1-C850C14154BD}" destId="{3BB66ECE-D2EC-4D47-8456-94EEB5DBCE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9A104-9246-44F6-85BA-349FE754FD38}">
      <dsp:nvSpPr>
        <dsp:cNvPr id="0" name=""/>
        <dsp:cNvSpPr/>
      </dsp:nvSpPr>
      <dsp:spPr>
        <a:xfrm rot="5400000">
          <a:off x="5209501" y="-2106518"/>
          <a:ext cx="881030" cy="531766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Failure to find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Failure to fix</a:t>
          </a:r>
        </a:p>
      </dsp:txBody>
      <dsp:txXfrm rot="-5400000">
        <a:off x="2991185" y="154806"/>
        <a:ext cx="5274654" cy="795014"/>
      </dsp:txXfrm>
    </dsp:sp>
    <dsp:sp modelId="{1CF49123-C078-44D0-96F3-F009F87AEB87}">
      <dsp:nvSpPr>
        <dsp:cNvPr id="0" name=""/>
        <dsp:cNvSpPr/>
      </dsp:nvSpPr>
      <dsp:spPr>
        <a:xfrm>
          <a:off x="0" y="1668"/>
          <a:ext cx="2991185" cy="11012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Operational</a:t>
          </a:r>
        </a:p>
      </dsp:txBody>
      <dsp:txXfrm>
        <a:off x="53760" y="55428"/>
        <a:ext cx="2883665" cy="993767"/>
      </dsp:txXfrm>
    </dsp:sp>
    <dsp:sp modelId="{631BCCA8-42A1-4C62-962B-FB5F3333249E}">
      <dsp:nvSpPr>
        <dsp:cNvPr id="0" name=""/>
        <dsp:cNvSpPr/>
      </dsp:nvSpPr>
      <dsp:spPr>
        <a:xfrm rot="5400000">
          <a:off x="5209501" y="-950166"/>
          <a:ext cx="881030" cy="531766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Evaluation of current status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Assignment of responsibilities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Effective training</a:t>
          </a:r>
        </a:p>
      </dsp:txBody>
      <dsp:txXfrm rot="-5400000">
        <a:off x="2991185" y="1311158"/>
        <a:ext cx="5274654" cy="795014"/>
      </dsp:txXfrm>
    </dsp:sp>
    <dsp:sp modelId="{24F04CDD-286E-4C46-98A7-6A483C9555FD}">
      <dsp:nvSpPr>
        <dsp:cNvPr id="0" name=""/>
        <dsp:cNvSpPr/>
      </dsp:nvSpPr>
      <dsp:spPr>
        <a:xfrm>
          <a:off x="0" y="1158021"/>
          <a:ext cx="2991185" cy="11012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Managerial</a:t>
          </a:r>
        </a:p>
      </dsp:txBody>
      <dsp:txXfrm>
        <a:off x="53760" y="1211781"/>
        <a:ext cx="2883665" cy="993767"/>
      </dsp:txXfrm>
    </dsp:sp>
    <dsp:sp modelId="{3BB66ECE-D2EC-4D47-8456-94EEB5DBCE33}">
      <dsp:nvSpPr>
        <dsp:cNvPr id="0" name=""/>
        <dsp:cNvSpPr/>
      </dsp:nvSpPr>
      <dsp:spPr>
        <a:xfrm rot="5400000">
          <a:off x="5209501" y="206186"/>
          <a:ext cx="881030" cy="531766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Leadership involvement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Employee involvement</a:t>
          </a:r>
        </a:p>
      </dsp:txBody>
      <dsp:txXfrm rot="-5400000">
        <a:off x="2991185" y="2467510"/>
        <a:ext cx="5274654" cy="795014"/>
      </dsp:txXfrm>
    </dsp:sp>
    <dsp:sp modelId="{67071D94-91D8-409E-8443-CDE0DEBDDF2C}">
      <dsp:nvSpPr>
        <dsp:cNvPr id="0" name=""/>
        <dsp:cNvSpPr/>
      </dsp:nvSpPr>
      <dsp:spPr>
        <a:xfrm>
          <a:off x="0" y="2314373"/>
          <a:ext cx="2991185" cy="11012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Cultural</a:t>
          </a:r>
        </a:p>
      </dsp:txBody>
      <dsp:txXfrm>
        <a:off x="53760" y="2368133"/>
        <a:ext cx="2883665" cy="993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8C959A-9D26-4852-A3A5-1DB55A0B8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4D77-BEDA-4CB1-9A02-44E30B2380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F92BB5-9CFE-4750-AA7D-23EF4C4A3971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0FA0-68E1-4EB6-8FF9-55948BBD28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7D853-4C05-4E73-9A67-9025C7177E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A16867-B2EA-4839-B7BE-BF3F99BC8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1556715-B9B0-42B3-B5B8-7F42CC2300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CE89898-0E51-48C2-BA6E-609A4BB654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6A2026E-5A88-4A5C-9B90-74AA33417ED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D4276C0-607B-400A-8408-051CAFB19E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6450A70-3D29-4785-94B4-3D63030561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23356A1D-33D9-42BF-AFB1-B73A0A99E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7685A-778D-484A-BBD5-1880547333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Leading v Lagging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7685A-778D-484A-BBD5-1880547333F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4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Explore Tools, self-evaluation, checklist, and audit worksheet.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7685A-778D-484A-BBD5-1880547333F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7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Explore Tools, self-evaluation, checklist, and audit worksheet.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7685A-778D-484A-BBD5-1880547333F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8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688812-CDB2-4DB1-AE89-BB30604D4E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*</a:t>
            </a:r>
            <a:endParaRPr lang="en-US" altLang="en-US" sz="1200" i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502C929-1B2B-4912-90F8-8DED7B8521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07/16/96</a:t>
            </a:r>
            <a:endParaRPr lang="en-US" altLang="en-US" sz="1200" i="0"/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091F5A51-004C-4F8D-A781-144F8B5F4C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*</a:t>
            </a:r>
            <a:endParaRPr lang="en-US" altLang="en-US" sz="1200" i="0"/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0DFC19C3-DE75-43CF-88A7-1DD3D1F96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##</a:t>
            </a:r>
            <a:endParaRPr lang="en-US" altLang="en-US" sz="1200" i="0"/>
          </a:p>
        </p:txBody>
      </p:sp>
      <p:sp>
        <p:nvSpPr>
          <p:cNvPr id="33798" name="Rectangle 2">
            <a:extLst>
              <a:ext uri="{FF2B5EF4-FFF2-40B4-BE49-F238E27FC236}">
                <a16:creationId xmlns:a16="http://schemas.microsoft.com/office/drawing/2014/main" id="{09214D6B-7C15-4C5F-A818-A1BB6FCDA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92DDBBFE-A347-44D8-BC84-50A9FCB48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75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000" y="1803596"/>
            <a:ext cx="7511323" cy="1102519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997" y="2909412"/>
            <a:ext cx="7523094" cy="4879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7805F0DE-524F-4B4A-8988-5828B9316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9F489532-60E5-4066-B08C-A84132FE5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0D4098-797D-4D6D-A4DD-FFC5BDE00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41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0680-4B5E-4AE6-B744-B4BF8A28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6E644-3AB9-4797-B181-09CA476F0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A49FB-6825-4709-875E-5B86B5974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7FC3D4-6CD1-48C4-B04C-482ECC1885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A69D6A-F5DB-41A5-96A6-3A80CE6D6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77" y="1132364"/>
            <a:ext cx="365760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23E57F-BE2B-4E79-A659-401C17467DB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03520" y="1132364"/>
            <a:ext cx="365760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87285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99" y="205979"/>
            <a:ext cx="7679803" cy="85725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47" y="1194199"/>
            <a:ext cx="7656652" cy="300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05B15622-828F-4449-98D3-B9DDFA75A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3794AD90-8A7C-4729-99F4-3A0F6D1EF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BBB01-EE60-4CE0-BF6A-BE2437632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2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06FC0-DECC-4DB4-8B6E-80A69623FE7C}"/>
              </a:ext>
            </a:extLst>
          </p:cNvPr>
          <p:cNvSpPr txBox="1"/>
          <p:nvPr userDrawn="1"/>
        </p:nvSpPr>
        <p:spPr>
          <a:xfrm>
            <a:off x="830263" y="182563"/>
            <a:ext cx="8610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tx2"/>
                </a:solidFill>
                <a:latin typeface="Rockwell" pitchFamily="18" charset="0"/>
                <a:ea typeface="ＭＳ Ｐゴシック" charset="-128"/>
              </a:rPr>
              <a:t>Looking for reminders, updates, tips and</a:t>
            </a:r>
          </a:p>
          <a:p>
            <a:pPr>
              <a:defRPr/>
            </a:pPr>
            <a:r>
              <a:rPr lang="en-US" sz="2700" b="1" dirty="0">
                <a:solidFill>
                  <a:schemeClr val="tx2"/>
                </a:solidFill>
                <a:latin typeface="Rockwell" pitchFamily="18" charset="0"/>
                <a:ea typeface="ＭＳ Ｐゴシック" charset="-128"/>
              </a:rPr>
              <a:t>breaking news on workers’ compensation?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18" descr="Facebook.jpg">
            <a:extLst>
              <a:ext uri="{FF2B5EF4-FFF2-40B4-BE49-F238E27FC236}">
                <a16:creationId xmlns:a16="http://schemas.microsoft.com/office/drawing/2014/main" id="{1EBCE200-2547-46B6-B278-21BAA0171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57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E8399-628A-4878-A53E-D0F1B71EF069}"/>
              </a:ext>
            </a:extLst>
          </p:cNvPr>
          <p:cNvSpPr txBox="1"/>
          <p:nvPr userDrawn="1"/>
        </p:nvSpPr>
        <p:spPr>
          <a:xfrm>
            <a:off x="1973263" y="1123950"/>
            <a:ext cx="5181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>
                <a:latin typeface="Arial" charset="0"/>
                <a:ea typeface="ＭＳ Ｐゴシック" charset="-128"/>
              </a:rPr>
              <a:t>Follow us on Twitter!</a:t>
            </a:r>
          </a:p>
          <a:p>
            <a:pPr algn="ctr">
              <a:tabLst>
                <a:tab pos="571500" algn="l"/>
              </a:tabLst>
              <a:defRPr/>
            </a:pPr>
            <a:r>
              <a:rPr lang="en-US" sz="2600" dirty="0">
                <a:latin typeface="Arial" charset="0"/>
                <a:ea typeface="ＭＳ Ｐゴシック" charset="-128"/>
              </a:rPr>
              <a:t>twitter.com/</a:t>
            </a:r>
            <a:r>
              <a:rPr lang="en-US" sz="2600" dirty="0" err="1">
                <a:latin typeface="Arial" charset="0"/>
                <a:ea typeface="ＭＳ Ｐゴシック" charset="-128"/>
              </a:rPr>
              <a:t>ohiobwc</a:t>
            </a:r>
            <a:endParaRPr lang="en-US" sz="2600" dirty="0">
              <a:latin typeface="Arial" charset="0"/>
              <a:ea typeface="ＭＳ Ｐゴシック" charset="-128"/>
            </a:endParaRPr>
          </a:p>
          <a:p>
            <a:pPr algn="ctr">
              <a:tabLst>
                <a:tab pos="571500" algn="l"/>
              </a:tabLst>
              <a:defRPr/>
            </a:pPr>
            <a:r>
              <a:rPr lang="en-US" sz="2600" dirty="0">
                <a:latin typeface="Arial" charset="0"/>
                <a:ea typeface="ＭＳ Ｐゴシック" charset="-128"/>
              </a:rPr>
              <a:t>@</a:t>
            </a:r>
            <a:r>
              <a:rPr lang="en-US" sz="2600" dirty="0" err="1">
                <a:latin typeface="Arial" charset="0"/>
                <a:ea typeface="ＭＳ Ｐゴシック" charset="-128"/>
              </a:rPr>
              <a:t>OhioBWC</a:t>
            </a:r>
            <a:endParaRPr lang="en-US" sz="26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13" descr="Twitter_logo_blue.png">
            <a:extLst>
              <a:ext uri="{FF2B5EF4-FFF2-40B4-BE49-F238E27FC236}">
                <a16:creationId xmlns:a16="http://schemas.microsoft.com/office/drawing/2014/main" id="{24032799-191A-4829-B9C5-10C73091E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19263"/>
            <a:ext cx="12366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ordpress.png">
            <a:extLst>
              <a:ext uri="{FF2B5EF4-FFF2-40B4-BE49-F238E27FC236}">
                <a16:creationId xmlns:a16="http://schemas.microsoft.com/office/drawing/2014/main" id="{5F595C5E-641E-480B-BAF5-5B8F4EE44E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576638"/>
            <a:ext cx="62706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5FA507-ABEC-4663-9EBE-7EDF296DDD7B}"/>
              </a:ext>
            </a:extLst>
          </p:cNvPr>
          <p:cNvSpPr txBox="1"/>
          <p:nvPr userDrawn="1"/>
        </p:nvSpPr>
        <p:spPr>
          <a:xfrm>
            <a:off x="1439863" y="418465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facebook.com/</a:t>
            </a:r>
            <a:r>
              <a:rPr lang="en-US" sz="1400" dirty="0" err="1">
                <a:latin typeface="Arial" charset="0"/>
                <a:ea typeface="ＭＳ Ｐゴシック" pitchFamily="34" charset="-128"/>
              </a:rPr>
              <a:t>ohioBWCFraud</a:t>
            </a:r>
            <a:endParaRPr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2739B-F7E9-4858-BB71-4BD651BAB57D}"/>
              </a:ext>
            </a:extLst>
          </p:cNvPr>
          <p:cNvSpPr txBox="1"/>
          <p:nvPr userDrawn="1"/>
        </p:nvSpPr>
        <p:spPr>
          <a:xfrm>
            <a:off x="5021263" y="418465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ohiobwcfraud.wordpress.com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228FB-7E17-40EB-A306-0A0122F7D79C}"/>
              </a:ext>
            </a:extLst>
          </p:cNvPr>
          <p:cNvSpPr txBox="1"/>
          <p:nvPr userDrawn="1"/>
        </p:nvSpPr>
        <p:spPr>
          <a:xfrm>
            <a:off x="-7938" y="2860675"/>
            <a:ext cx="9144001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charset="0"/>
                <a:ea typeface="ＭＳ Ｐゴシック" charset="-128"/>
              </a:rPr>
              <a:t>Our special investigations department also uses social media in its</a:t>
            </a:r>
          </a:p>
          <a:p>
            <a:pPr algn="ctr">
              <a:defRPr/>
            </a:pPr>
            <a:r>
              <a:rPr lang="en-US" sz="1600" b="1" dirty="0">
                <a:latin typeface="Arial" charset="0"/>
                <a:ea typeface="ＭＳ Ｐゴシック" charset="-128"/>
              </a:rPr>
              <a:t>efforts to detect and deter workers’ compensation fraud</a:t>
            </a:r>
          </a:p>
          <a:p>
            <a:pPr>
              <a:defRPr/>
            </a:pPr>
            <a:endParaRPr lang="en-US" sz="2800" b="1" dirty="0">
              <a:solidFill>
                <a:schemeClr val="tx2"/>
              </a:solidFill>
              <a:latin typeface="Rockwell" pitchFamily="18" charset="0"/>
              <a:ea typeface="ＭＳ Ｐゴシック" charset="-128"/>
            </a:endParaRPr>
          </a:p>
          <a:p>
            <a:pPr>
              <a:defRPr/>
            </a:pPr>
            <a:endParaRPr lang="en-US" sz="2800" b="1" dirty="0">
              <a:solidFill>
                <a:schemeClr val="tx2"/>
              </a:solidFill>
              <a:latin typeface="Rockwell" pitchFamily="18" charset="0"/>
              <a:ea typeface="ＭＳ Ｐゴシック" charset="-128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C3FCCBC6-2FFE-43B4-B5CC-35592072F6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1900BDA9-787D-43CC-B62D-22B60D5A7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29412-FE6E-47BE-8823-3964D98BC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80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71FF85-C58A-4622-865E-E2BDE2C2891B}"/>
              </a:ext>
            </a:extLst>
          </p:cNvPr>
          <p:cNvSpPr/>
          <p:nvPr/>
        </p:nvSpPr>
        <p:spPr>
          <a:xfrm>
            <a:off x="2546350" y="4660900"/>
            <a:ext cx="6619875" cy="482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D3BA542-4E22-4033-AE5F-DE85D05A2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5363" y="206375"/>
            <a:ext cx="7691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C7D47B3-AA5A-41F9-8C05-F3342164B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193800"/>
            <a:ext cx="76676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118A1-A24B-4175-87F2-A47E0E1BCB29}"/>
              </a:ext>
            </a:extLst>
          </p:cNvPr>
          <p:cNvSpPr/>
          <p:nvPr userDrawn="1"/>
        </p:nvSpPr>
        <p:spPr>
          <a:xfrm>
            <a:off x="0" y="4660900"/>
            <a:ext cx="2551113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A7D11B-7B49-47E1-9364-3CE992125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6538" y="4767263"/>
            <a:ext cx="5135562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F7D4F3-127C-4086-AF60-61777C96F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7038" y="4767263"/>
            <a:ext cx="639762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57FC3D4-6CD1-48C4-B04C-482ECC18852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B1DAC05-2B5B-418F-BEC6-8A6C9C3ED2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713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77" r:id="rId3"/>
    <p:sldLayoutId id="2147483678" r:id="rId4"/>
  </p:sldLayoutIdLst>
  <p:transition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ckwell"/>
          <a:ea typeface="MS PGothic" pitchFamily="34" charset="-128"/>
          <a:cs typeface="Rockwell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ckwell" charset="0"/>
          <a:ea typeface="MS PGothic" pitchFamily="34" charset="-128"/>
          <a:cs typeface="Rockwell" pitchFamily="112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ckwell" charset="0"/>
          <a:ea typeface="MS PGothic" pitchFamily="34" charset="-128"/>
          <a:cs typeface="Rockwell" pitchFamily="112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ckwell" charset="0"/>
          <a:ea typeface="MS PGothic" pitchFamily="34" charset="-128"/>
          <a:cs typeface="Rockwell" pitchFamily="112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Rockwell" charset="0"/>
          <a:ea typeface="MS PGothic" pitchFamily="34" charset="-128"/>
          <a:cs typeface="Rockwell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ts val="12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573088" indent="-22542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798513" indent="-22542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033463" indent="-179388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Mattimoe@bwc.state.oh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SHAOn-SiteRequest@BWC.State.OH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ii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>
            <a:extLst>
              <a:ext uri="{FF2B5EF4-FFF2-40B4-BE49-F238E27FC236}">
                <a16:creationId xmlns:a16="http://schemas.microsoft.com/office/drawing/2014/main" id="{CD30F119-DD00-4670-B7D6-0942EFDAE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475" y="1803400"/>
            <a:ext cx="7512050" cy="1103313"/>
          </a:xfrm>
        </p:spPr>
        <p:txBody>
          <a:bodyPr/>
          <a:lstStyle/>
          <a:p>
            <a:r>
              <a:rPr lang="en-US" altLang="en-US" dirty="0">
                <a:latin typeface="Rockwell" panose="02060603020205020403" pitchFamily="18" charset="0"/>
                <a:cs typeface="Rockwell" panose="02060603020205020403" pitchFamily="18" charset="0"/>
              </a:rPr>
              <a:t>OSHA On-Site Consultation Program</a:t>
            </a:r>
          </a:p>
        </p:txBody>
      </p:sp>
      <p:sp>
        <p:nvSpPr>
          <p:cNvPr id="3075" name="Subtitle 6">
            <a:extLst>
              <a:ext uri="{FF2B5EF4-FFF2-40B4-BE49-F238E27FC236}">
                <a16:creationId xmlns:a16="http://schemas.microsoft.com/office/drawing/2014/main" id="{18BA84D8-24AD-4824-BAE6-D578E8C79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6475" y="2909888"/>
            <a:ext cx="7523163" cy="487362"/>
          </a:xfrm>
        </p:spPr>
        <p:txBody>
          <a:bodyPr/>
          <a:lstStyle/>
          <a:p>
            <a:r>
              <a:rPr lang="en-US" altLang="en-US" dirty="0">
                <a:solidFill>
                  <a:srgbClr val="7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Administered by the BWC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95C2-58EB-4C43-8D11-E1AF760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33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2AF745-1281-41EF-911C-4F07585C4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57337"/>
              </p:ext>
            </p:extLst>
          </p:nvPr>
        </p:nvGraphicFramePr>
        <p:xfrm>
          <a:off x="377952" y="1063230"/>
          <a:ext cx="8308848" cy="341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6659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8D7B-1D8E-441A-9406-27451C1D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A22F56-7923-47E0-A8FE-EEB70EF9E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42737"/>
              </p:ext>
            </p:extLst>
          </p:nvPr>
        </p:nvGraphicFramePr>
        <p:xfrm>
          <a:off x="560864" y="2096008"/>
          <a:ext cx="7656512" cy="2377440"/>
        </p:xfrm>
        <a:graphic>
          <a:graphicData uri="http://schemas.openxmlformats.org/drawingml/2006/table">
            <a:tbl>
              <a:tblPr firstCol="1" bandRow="1">
                <a:tableStyleId>{7E9639D4-E3E2-4D34-9284-5A2195B3D0D7}</a:tableStyleId>
              </a:tblPr>
              <a:tblGrid>
                <a:gridCol w="426688">
                  <a:extLst>
                    <a:ext uri="{9D8B030D-6E8A-4147-A177-3AD203B41FA5}">
                      <a16:colId xmlns:a16="http://schemas.microsoft.com/office/drawing/2014/main" val="1908519122"/>
                    </a:ext>
                  </a:extLst>
                </a:gridCol>
                <a:gridCol w="7229824">
                  <a:extLst>
                    <a:ext uri="{9D8B030D-6E8A-4147-A177-3AD203B41FA5}">
                      <a16:colId xmlns:a16="http://schemas.microsoft.com/office/drawing/2014/main" val="3114103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No indication that the item is even partially in place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02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Some portion or aspect is present though major improvement is needed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24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Item is largely in place with only minor improvements needed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88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Item is completely in place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6244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3E9043-B5F4-4F55-8CB4-7D25A17470BB}"/>
              </a:ext>
            </a:extLst>
          </p:cNvPr>
          <p:cNvSpPr txBox="1"/>
          <p:nvPr/>
        </p:nvSpPr>
        <p:spPr>
          <a:xfrm>
            <a:off x="560864" y="895679"/>
            <a:ext cx="6821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following scale is used for scoring the items:</a:t>
            </a:r>
          </a:p>
        </p:txBody>
      </p:sp>
    </p:spTree>
    <p:extLst>
      <p:ext uri="{BB962C8B-B14F-4D97-AF65-F5344CB8AC3E}">
        <p14:creationId xmlns:p14="http://schemas.microsoft.com/office/powerpoint/2010/main" val="1116583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AD4C-CB1A-4B24-9EB4-92345661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63189-077C-4A63-B1B9-6B2BE32D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063" y="690867"/>
            <a:ext cx="5067546" cy="39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86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2BD76-4AB4-4A88-86A7-8C0E0BE7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11" y="634604"/>
            <a:ext cx="4328560" cy="3832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8AD4C-CB1A-4B24-9EB4-92345661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Service </a:t>
            </a:r>
            <a:r>
              <a:rPr lang="en-US" dirty="0"/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30714763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A78B-CB11-4D0A-8CA6-EADDE800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 IIF 2018 UPDATE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B6EFFD-A117-4C35-AB17-1DE8B88DE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77" y="798544"/>
            <a:ext cx="3968248" cy="2732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54897-3DC8-4B0F-A313-AEAEBADC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41" y="1393206"/>
            <a:ext cx="4625094" cy="30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410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BF78-A689-40B3-9FBA-2AA95B22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69A9C-B438-47F1-8D13-7EA68366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798943"/>
            <a:ext cx="8126363" cy="2728872"/>
          </a:xfrm>
        </p:spPr>
        <p:txBody>
          <a:bodyPr numCol="2"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Safety and Health Programs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Safe + Sound Campaign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Preventing Trenching Incidents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Suicide Prevention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Work Zone Awareness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Grain Safety Campaign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Fall Prevention Campaign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Heat Illness Prevention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Protecting Young Workers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Workers Memorial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54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A5DC-1B45-498A-A3AD-45182BB8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ICYMI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0BD836-4116-4C9D-A573-F7C3BE3F0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78" t="13460" r="14644" b="15550"/>
          <a:stretch/>
        </p:blipFill>
        <p:spPr>
          <a:xfrm>
            <a:off x="6244495" y="1552910"/>
            <a:ext cx="2442307" cy="28067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92424-E79F-4882-9FC3-2588AD44F11D}"/>
              </a:ext>
            </a:extLst>
          </p:cNvPr>
          <p:cNvSpPr/>
          <p:nvPr/>
        </p:nvSpPr>
        <p:spPr>
          <a:xfrm>
            <a:off x="237765" y="1154019"/>
            <a:ext cx="455251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DIRECTIVE NUMBER: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CPL 03-00-022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EFFECTIVE DATE: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12/10/2019 </a:t>
            </a:r>
          </a:p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SUBJECT: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National Emphasis Program on Amputations in Manufacturing Industries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07675-2D4B-4F48-B666-AE979E368E07}"/>
              </a:ext>
            </a:extLst>
          </p:cNvPr>
          <p:cNvSpPr/>
          <p:nvPr/>
        </p:nvSpPr>
        <p:spPr>
          <a:xfrm>
            <a:off x="358070" y="3420126"/>
            <a:ext cx="7535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U.S. Department of Labor to Hold Public Meeting</a:t>
            </a:r>
          </a:p>
          <a:p>
            <a:r>
              <a:rPr lang="en-US" sz="2000" dirty="0"/>
              <a:t>On Leading Indicators for Safety and Health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EACBB-2A10-408A-ACBC-716202219751}"/>
              </a:ext>
            </a:extLst>
          </p:cNvPr>
          <p:cNvSpPr/>
          <p:nvPr/>
        </p:nvSpPr>
        <p:spPr>
          <a:xfrm>
            <a:off x="1492538" y="2352847"/>
            <a:ext cx="4890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Site Specific Targeting (SST)</a:t>
            </a:r>
          </a:p>
          <a:p>
            <a:pPr algn="ctr"/>
            <a:r>
              <a:rPr lang="en-US" sz="2400" dirty="0"/>
              <a:t>Inspection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CCA19-1683-4E85-AFE7-63CC1CA6FE45}"/>
              </a:ext>
            </a:extLst>
          </p:cNvPr>
          <p:cNvSpPr/>
          <p:nvPr/>
        </p:nvSpPr>
        <p:spPr>
          <a:xfrm>
            <a:off x="2580062" y="899401"/>
            <a:ext cx="610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Department of Labor v. Chambers Construction Co.</a:t>
            </a:r>
          </a:p>
        </p:txBody>
      </p:sp>
    </p:spTree>
    <p:extLst>
      <p:ext uri="{BB962C8B-B14F-4D97-AF65-F5344CB8AC3E}">
        <p14:creationId xmlns:p14="http://schemas.microsoft.com/office/powerpoint/2010/main" val="1075537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591F-A42C-4D2F-BD06-480F7839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Emphasis Programs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AFF84-352B-40DE-BEA1-B93E6D2B8BE6}"/>
              </a:ext>
            </a:extLst>
          </p:cNvPr>
          <p:cNvSpPr txBox="1">
            <a:spLocks/>
          </p:cNvSpPr>
          <p:nvPr/>
        </p:nvSpPr>
        <p:spPr bwMode="auto">
          <a:xfrm>
            <a:off x="508818" y="1520373"/>
            <a:ext cx="8126363" cy="280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573088" indent="-225425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798513" indent="-225425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033463" indent="-179388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Combustible Dust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Amputations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Hexavalent Chromium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Lead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Primary Metal Industries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kern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Process Safety Management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Shipbreaking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Crystalline Silica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Trenching and Excavation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320806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591F-A42C-4D2F-BD06-480F7839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Emphasis Programs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AFF84-352B-40DE-BEA1-B93E6D2B8BE6}"/>
              </a:ext>
            </a:extLst>
          </p:cNvPr>
          <p:cNvSpPr txBox="1">
            <a:spLocks/>
          </p:cNvSpPr>
          <p:nvPr/>
        </p:nvSpPr>
        <p:spPr bwMode="auto">
          <a:xfrm>
            <a:off x="508818" y="1520373"/>
            <a:ext cx="8126363" cy="223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573088" indent="-225425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798513" indent="-225425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033463" indent="-179388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Building Renovation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Grain Handling Facilities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High Rise Building Construction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kern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kern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kern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Powered Industrial Vehicles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Wood Pallet Manufacturing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kern="0" dirty="0"/>
              <a:t>Fall Hazards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309024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7EB8F3B-50F7-4740-A485-8E4B56FD9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385" y="258699"/>
            <a:ext cx="5760244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  <a:ea typeface="ＭＳ Ｐゴシック" panose="020B0600070205080204" pitchFamily="34" charset="-128"/>
                <a:cs typeface="Rockwell" panose="02060603020205020403" pitchFamily="18" charset="0"/>
              </a:rPr>
              <a:t>Contact Us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FCBABB-1CC1-4709-899C-B7D00F6A4D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8224" y="810768"/>
            <a:ext cx="8461248" cy="364540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Phone Call</a:t>
            </a:r>
          </a:p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800-282-1425 – State-wide (Automated) </a:t>
            </a:r>
          </a:p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614-644-2631 – State-wide </a:t>
            </a:r>
          </a:p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419-205-4149 – NW Ohio employers </a:t>
            </a:r>
          </a:p>
          <a:p>
            <a:pPr marL="260747" lvl="1" indent="0" eaLnBrk="1" hangingPunct="1">
              <a:buNone/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Laura Mattimoe</a:t>
            </a:r>
          </a:p>
          <a:p>
            <a:pPr eaLnBrk="1" hangingPunct="1"/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E-mail</a:t>
            </a:r>
          </a:p>
          <a:p>
            <a:pPr marL="347663" lvl="1" indent="0" algn="ctr" eaLnBrk="1" hangingPunct="1">
              <a:buNone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Laura.Mattimoe@bwc.state.oh.us</a:t>
            </a: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347663" lvl="1" indent="0" eaLnBrk="1" hangingPunct="1">
              <a:buNone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OSHAOn-SiteRequest@BWC.State.OH.US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3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52FB46C-4F87-46AA-A626-A3539D22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339969"/>
            <a:ext cx="7680325" cy="647456"/>
          </a:xfrm>
        </p:spPr>
        <p:txBody>
          <a:bodyPr/>
          <a:lstStyle/>
          <a:p>
            <a:r>
              <a:rPr lang="en-US" altLang="en-US" dirty="0">
                <a:latin typeface="Rockwell" panose="02060603020205020403" pitchFamily="18" charset="0"/>
                <a:cs typeface="Rockwell" panose="02060603020205020403" pitchFamily="18" charset="0"/>
              </a:rPr>
              <a:t>Program Overview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E9E374A-ADDA-4658-8979-B2CA4A74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432903"/>
            <a:ext cx="8774723" cy="2933943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Small employers</a:t>
            </a:r>
          </a:p>
          <a:p>
            <a:pPr lvl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&lt;250 employees on site</a:t>
            </a:r>
          </a:p>
          <a:p>
            <a:pPr lvl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&lt;500 corporation-wide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 hazard industries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Funding: 86% federal; 14% state (BWC)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4047-D40C-4D99-B4CB-291830F1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00759-8A30-45AE-A92B-3A38A70D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5983"/>
            <a:ext cx="8381999" cy="2805735"/>
          </a:xfrm>
        </p:spPr>
        <p:txBody>
          <a:bodyPr/>
          <a:lstStyle/>
          <a:p>
            <a:r>
              <a:rPr lang="en-US" sz="3600" dirty="0"/>
              <a:t>Identification of Hazards</a:t>
            </a:r>
          </a:p>
          <a:p>
            <a:r>
              <a:rPr lang="en-US" sz="3600" dirty="0"/>
              <a:t>Industrial Hygiene (Noise, Air Monitoring, Ventilation, Controls)</a:t>
            </a:r>
          </a:p>
          <a:p>
            <a:r>
              <a:rPr lang="en-US" sz="3600" dirty="0"/>
              <a:t>Assessment of Safety &amp; Health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242985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246A77-06CF-445C-B9DA-F7193E29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BWC Division of Safety &amp; Hygiene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31B09-1F21-4661-A54F-2EF59659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75" y="2452266"/>
            <a:ext cx="2304499" cy="66126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DSH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C8E7BE-C608-4843-B22A-03576A280307}"/>
              </a:ext>
            </a:extLst>
          </p:cNvPr>
          <p:cNvSpPr/>
          <p:nvPr/>
        </p:nvSpPr>
        <p:spPr>
          <a:xfrm>
            <a:off x="353963" y="1389275"/>
            <a:ext cx="2701903" cy="2625213"/>
          </a:xfrm>
          <a:prstGeom prst="ellipse">
            <a:avLst/>
          </a:prstGeom>
          <a:noFill/>
          <a:ln>
            <a:solidFill>
              <a:srgbClr val="D85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2CB3B92-2CD9-4395-B38C-C4AEC29950D8}"/>
              </a:ext>
            </a:extLst>
          </p:cNvPr>
          <p:cNvSpPr txBox="1">
            <a:spLocks/>
          </p:cNvSpPr>
          <p:nvPr/>
        </p:nvSpPr>
        <p:spPr bwMode="auto">
          <a:xfrm>
            <a:off x="3142952" y="1995086"/>
            <a:ext cx="2764921" cy="12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573088" indent="-225425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798513" indent="-225425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033463" indent="-179388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Courier New" panose="02070309020205020404" pitchFamily="49" charset="0"/>
              <a:buNone/>
            </a:pPr>
            <a:r>
              <a:rPr lang="en-US" sz="4800" b="1" kern="0" dirty="0"/>
              <a:t>OSHA </a:t>
            </a:r>
          </a:p>
          <a:p>
            <a:pPr marL="0" indent="0" algn="ctr">
              <a:buFont typeface="Courier New" panose="02070309020205020404" pitchFamily="49" charset="0"/>
              <a:buNone/>
            </a:pPr>
            <a:r>
              <a:rPr lang="en-US" sz="4800" b="1" kern="0" dirty="0"/>
              <a:t>On-Site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F0AB92-D317-4F37-BD5C-FD073E1EC50E}"/>
              </a:ext>
            </a:extLst>
          </p:cNvPr>
          <p:cNvSpPr/>
          <p:nvPr/>
        </p:nvSpPr>
        <p:spPr>
          <a:xfrm>
            <a:off x="3142952" y="1316650"/>
            <a:ext cx="2835105" cy="2583917"/>
          </a:xfrm>
          <a:prstGeom prst="ellipse">
            <a:avLst/>
          </a:prstGeom>
          <a:noFill/>
          <a:ln>
            <a:solidFill>
              <a:srgbClr val="D85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C17A798B-6BA0-43ED-B5C7-743D5038D849}"/>
              </a:ext>
            </a:extLst>
          </p:cNvPr>
          <p:cNvSpPr txBox="1">
            <a:spLocks/>
          </p:cNvSpPr>
          <p:nvPr/>
        </p:nvSpPr>
        <p:spPr bwMode="auto">
          <a:xfrm>
            <a:off x="6101945" y="2452266"/>
            <a:ext cx="2626147" cy="12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573088" indent="-225425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798513" indent="-225425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033463" indent="-179388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Courier New" panose="02070309020205020404" pitchFamily="49" charset="0"/>
              <a:buNone/>
            </a:pPr>
            <a:r>
              <a:rPr lang="en-US" sz="5400" b="1" kern="0" dirty="0"/>
              <a:t>PERRP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634DBB-8718-47DA-AF59-6BDCB4E406D2}"/>
              </a:ext>
            </a:extLst>
          </p:cNvPr>
          <p:cNvSpPr/>
          <p:nvPr/>
        </p:nvSpPr>
        <p:spPr>
          <a:xfrm>
            <a:off x="6040002" y="1301925"/>
            <a:ext cx="2750035" cy="2539649"/>
          </a:xfrm>
          <a:prstGeom prst="ellipse">
            <a:avLst/>
          </a:prstGeom>
          <a:noFill/>
          <a:ln>
            <a:solidFill>
              <a:srgbClr val="D85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23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30C15-E7F9-4399-851D-5B43F7AB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D82293-4BC6-4BD9-AC74-1603E45C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20" y="695040"/>
            <a:ext cx="4052857" cy="372916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Enforcement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Citations, fines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Federal employees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Here to save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74DFE-EFCC-4EA0-B053-7B5A263063A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08263" y="695040"/>
            <a:ext cx="4052857" cy="372916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Consultation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Free Service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State employees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Here to save you</a:t>
            </a:r>
          </a:p>
          <a:p>
            <a:pPr marL="0" indent="0" algn="ctr">
              <a:buNone/>
            </a:pP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6211B2-3ECA-41EB-A92C-02B4288BCA74}"/>
              </a:ext>
            </a:extLst>
          </p:cNvPr>
          <p:cNvSpPr/>
          <p:nvPr/>
        </p:nvSpPr>
        <p:spPr>
          <a:xfrm>
            <a:off x="825910" y="695039"/>
            <a:ext cx="3979067" cy="3729163"/>
          </a:xfrm>
          <a:prstGeom prst="ellipse">
            <a:avLst/>
          </a:prstGeom>
          <a:noFill/>
          <a:ln>
            <a:solidFill>
              <a:srgbClr val="D85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D862DF-9D0C-4058-B99D-5AF6CB43D069}"/>
              </a:ext>
            </a:extLst>
          </p:cNvPr>
          <p:cNvSpPr/>
          <p:nvPr/>
        </p:nvSpPr>
        <p:spPr>
          <a:xfrm>
            <a:off x="4908263" y="696124"/>
            <a:ext cx="4052857" cy="3729163"/>
          </a:xfrm>
          <a:prstGeom prst="ellipse">
            <a:avLst/>
          </a:prstGeom>
          <a:noFill/>
          <a:ln>
            <a:solidFill>
              <a:srgbClr val="D85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1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392F-BFE9-4E0E-8629-C7414D69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183-8646-4E6D-A2FE-CDEE13BF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07007"/>
            <a:ext cx="8339327" cy="2994711"/>
          </a:xfrm>
        </p:spPr>
        <p:txBody>
          <a:bodyPr/>
          <a:lstStyle/>
          <a:p>
            <a:r>
              <a:rPr lang="en-US" sz="4000" dirty="0"/>
              <a:t>Opening Conference</a:t>
            </a:r>
          </a:p>
          <a:p>
            <a:r>
              <a:rPr lang="en-US" sz="4000" dirty="0"/>
              <a:t>Walk-through</a:t>
            </a:r>
          </a:p>
          <a:p>
            <a:r>
              <a:rPr lang="en-US" sz="4000" dirty="0"/>
              <a:t>Closing Conference</a:t>
            </a:r>
          </a:p>
          <a:p>
            <a:r>
              <a:rPr lang="en-US" sz="4000" dirty="0"/>
              <a:t>Written Report</a:t>
            </a:r>
          </a:p>
          <a:p>
            <a:pPr lvl="1"/>
            <a:r>
              <a:rPr lang="en-US" sz="3600" dirty="0"/>
              <a:t>Summarizes results of the visit</a:t>
            </a:r>
          </a:p>
          <a:p>
            <a:pPr lvl="1"/>
            <a:r>
              <a:rPr lang="en-US" sz="3600" dirty="0"/>
              <a:t>Mailed after visit ends</a:t>
            </a:r>
          </a:p>
        </p:txBody>
      </p:sp>
    </p:spTree>
    <p:extLst>
      <p:ext uri="{BB962C8B-B14F-4D97-AF65-F5344CB8AC3E}">
        <p14:creationId xmlns:p14="http://schemas.microsoft.com/office/powerpoint/2010/main" val="29201967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22D6-260E-4564-B6AB-96531120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D80B-E9F0-4E6A-AC01-F5C10DB0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56" y="1554480"/>
            <a:ext cx="8314943" cy="2647238"/>
          </a:xfrm>
        </p:spPr>
        <p:txBody>
          <a:bodyPr/>
          <a:lstStyle/>
          <a:p>
            <a:r>
              <a:rPr lang="en-US" sz="3600" dirty="0"/>
              <a:t>Safety and Health Achievement Recognition Program</a:t>
            </a:r>
          </a:p>
          <a:p>
            <a:r>
              <a:rPr lang="en-US" sz="3600" dirty="0"/>
              <a:t>Exemption and recognition program</a:t>
            </a:r>
          </a:p>
          <a:p>
            <a:r>
              <a:rPr lang="en-US" sz="3600" dirty="0"/>
              <a:t>Employers are removed from OSHA’s programmed inspections schedule</a:t>
            </a:r>
          </a:p>
        </p:txBody>
      </p:sp>
    </p:spTree>
    <p:extLst>
      <p:ext uri="{BB962C8B-B14F-4D97-AF65-F5344CB8AC3E}">
        <p14:creationId xmlns:p14="http://schemas.microsoft.com/office/powerpoint/2010/main" val="23120157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1E7F-34F8-4040-AACE-EC6CB794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C8D5D-7226-467D-8BCB-12EADE2A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194199"/>
            <a:ext cx="8296655" cy="3249785"/>
          </a:xfrm>
        </p:spPr>
        <p:txBody>
          <a:bodyPr/>
          <a:lstStyle/>
          <a:p>
            <a:r>
              <a:rPr lang="en-US" sz="3600" dirty="0"/>
              <a:t>&lt;250 employees on site, &lt;500 corporate-wide</a:t>
            </a:r>
          </a:p>
          <a:p>
            <a:r>
              <a:rPr lang="en-US" sz="3600" dirty="0"/>
              <a:t>1 year operating history</a:t>
            </a:r>
          </a:p>
          <a:p>
            <a:r>
              <a:rPr lang="en-US" sz="3600" dirty="0"/>
              <a:t>Incidence rates &lt; industry average</a:t>
            </a:r>
          </a:p>
          <a:p>
            <a:r>
              <a:rPr lang="en-US" sz="3600" dirty="0"/>
              <a:t>2-3 on all attributes on Form 33 (Safety and Health Program Assessment Worksheet)</a:t>
            </a:r>
          </a:p>
        </p:txBody>
      </p:sp>
    </p:spTree>
    <p:extLst>
      <p:ext uri="{BB962C8B-B14F-4D97-AF65-F5344CB8AC3E}">
        <p14:creationId xmlns:p14="http://schemas.microsoft.com/office/powerpoint/2010/main" val="32903503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D559-8EB6-4AD4-B799-C1AE9792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E779-8E94-49F3-9664-881003CD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194199"/>
            <a:ext cx="8284463" cy="3007519"/>
          </a:xfrm>
        </p:spPr>
        <p:txBody>
          <a:bodyPr/>
          <a:lstStyle/>
          <a:p>
            <a:r>
              <a:rPr lang="en-US" dirty="0">
                <a:hlinkClick r:id="rId2"/>
              </a:rPr>
              <a:t>www.bls.gov/iif</a:t>
            </a:r>
            <a:endParaRPr lang="en-US" dirty="0"/>
          </a:p>
          <a:p>
            <a:r>
              <a:rPr lang="en-US" dirty="0"/>
              <a:t>National Data &gt;&gt; Nonfatal II Data</a:t>
            </a:r>
          </a:p>
          <a:p>
            <a:r>
              <a:rPr lang="en-US" dirty="0"/>
              <a:t>Summary Tables - Incidence rates (XLSX)</a:t>
            </a:r>
          </a:p>
          <a:p>
            <a:r>
              <a:rPr lang="en-US" dirty="0"/>
              <a:t>Total recordable cases and Total with days away from work, job restriction, or transfer (Columns C and D)</a:t>
            </a:r>
          </a:p>
        </p:txBody>
      </p:sp>
    </p:spTree>
    <p:extLst>
      <p:ext uri="{BB962C8B-B14F-4D97-AF65-F5344CB8AC3E}">
        <p14:creationId xmlns:p14="http://schemas.microsoft.com/office/powerpoint/2010/main" val="39115262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derstanding MIRA II, &amp;#x0D;&amp;#x0A;BWC’s Enhanced Claims Reserving System 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Overview of Discussion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Claim Reserve&amp;quot;&quot;/&gt;&lt;property id=&quot;20307&quot; value=&quot;296&quot;/&gt;&lt;/object&gt;&lt;object type=&quot;3&quot; unique_id=&quot;10007&quot;&gt;&lt;property id=&quot;20148&quot; value=&quot;5&quot;/&gt;&lt;property id=&quot;20300&quot; value=&quot;Slide 5 - &amp;quot;BWC’s Reserving Systems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Why did we change to an automated reserving system?  &amp;quot;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 - &amp;quot;Why MIRA II?&amp;quot;&quot;/&gt;&lt;property id=&quot;20307&quot; value=&quot;309&quot;/&gt;&lt;/object&gt;&lt;object type=&quot;3&quot; unique_id=&quot;10011&quot;&gt;&lt;property id=&quot;20148&quot; value=&quot;5&quot;/&gt;&lt;property id=&quot;20300&quot; value=&quot;Slide 9&quot;/&gt;&lt;property id=&quot;20307&quot; value=&quot;312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3 - &amp;quot;Next Steps  &amp;quot;&quot;/&gt;&lt;property id=&quot;20307&quot; value=&quot;314&quot;/&gt;&lt;/object&gt;&lt;object type=&quot;3&quot; unique_id=&quot;10015&quot;&gt;&lt;property id=&quot;20148&quot; value=&quot;5&quot;/&gt;&lt;property id=&quot;20300&quot; value=&quot;Slide 14&quot;/&gt;&lt;property id=&quot;20307&quot; value=&quot;268&quot;/&gt;&lt;/object&gt;&lt;object type=&quot;3&quot; unique_id=&quot;10016&quot;&gt;&lt;property id=&quot;20148&quot; value=&quot;5&quot;/&gt;&lt;property id=&quot;20300&quot; value=&quot;Slide 15 - &amp;quot;Prediction Control &amp;#x0D;&amp;#x0A;(start-stop) Logic&amp;quot;&quot;/&gt;&lt;property id=&quot;20307&quot; value=&quot;269&quot;/&gt;&lt;/object&gt;&lt;object type=&quot;3&quot; unique_id=&quot;10017&quot;&gt;&lt;property id=&quot;20148&quot; value=&quot;5&quot;/&gt;&lt;property id=&quot;20300&quot; value=&quot;Slide 16 - &amp;quot;Modeling Process&amp;quot;&quot;/&gt;&lt;property id=&quot;20307&quot; value=&quot;313&quot;/&gt;&lt;/object&gt;&lt;object type=&quot;3&quot; unique_id=&quot;10018&quot;&gt;&lt;property id=&quot;20148&quot; value=&quot;5&quot;/&gt;&lt;property id=&quot;20300&quot; value=&quot;Slide 18&quot;/&gt;&lt;property id=&quot;20307&quot; value=&quot;317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9 - &amp;quot;Claim-level Accuracy    &amp;quot;&quot;/&gt;&lt;property id=&quot;20307&quot; value=&quot;259&quot;/&gt;&lt;/object&gt;&lt;object type=&quot;3&quot; unique_id=&quot;10021&quot;&gt;&lt;property id=&quot;20148&quot; value=&quot;5&quot;/&gt;&lt;property id=&quot;20300&quot; value=&quot;Slide 20 - &amp;quot;Aggregate Accuracy&amp;quot;&quot;/&gt;&lt;property id=&quot;20307&quot; value=&quot;263&quot;/&gt;&lt;/object&gt;&lt;object type=&quot;3&quot; unique_id=&quot;10022&quot;&gt;&lt;property id=&quot;20148&quot; value=&quot;5&quot;/&gt;&lt;property id=&quot;20300&quot; value=&quot;Slide 21 - &amp;quot;MIRA II Web Service Offerings&amp;quot;&quot;/&gt;&lt;property id=&quot;20307&quot; value=&quot;295&quot;/&gt;&lt;/object&gt;&lt;object type=&quot;3&quot; unique_id=&quot;10023&quot;&gt;&lt;property id=&quot;20148&quot; value=&quot;5&quot;/&gt;&lt;property id=&quot;20300&quot; value=&quot;Slide 22 - &amp;quot;Individual Claim Costs  &amp;quot;&quot;/&gt;&lt;property id=&quot;20307&quot; value=&quot;271&quot;/&gt;&lt;/object&gt;&lt;object type=&quot;3&quot; unique_id=&quot;10024&quot;&gt;&lt;property id=&quot;20148&quot; value=&quot;5&quot;/&gt;&lt;property id=&quot;20300&quot; value=&quot;Slide 23 - &amp;quot;Claim Costs &amp;quot;&quot;/&gt;&lt;property id=&quot;20307&quot; value=&quot;272&quot;/&gt;&lt;/object&gt;&lt;object type=&quot;3&quot; unique_id=&quot;10025&quot;&gt;&lt;property id=&quot;20148&quot; value=&quot;5&quot;/&gt;&lt;property id=&quot;20300&quot; value=&quot;Slide 24 - &amp;quot;Claim Data Information&amp;quot;&quot;/&gt;&lt;property id=&quot;20307&quot; value=&quot;277&quot;/&gt;&lt;/object&gt;&lt;object type=&quot;3&quot; unique_id=&quot;10026&quot;&gt;&lt;property id=&quot;20148&quot; value=&quot;5&quot;/&gt;&lt;property id=&quot;20300&quot; value=&quot;Slide 25 - &amp;quot;Claim Data Information &amp;quot;&quot;/&gt;&lt;property id=&quot;20307&quot; value=&quot;278&quot;/&gt;&lt;/object&gt;&lt;object type=&quot;3&quot; unique_id=&quot;10027&quot;&gt;&lt;property id=&quot;20148&quot; value=&quot;5&quot;/&gt;&lt;property id=&quot;20300&quot; value=&quot;Slide 26 - &amp;quot;Claim Reserve History&amp;quot;&quot;/&gt;&lt;property id=&quot;20307&quot; value=&quot;276&quot;/&gt;&lt;/object&gt;&lt;object type=&quot;3&quot; unique_id=&quot;10028&quot;&gt;&lt;property id=&quot;20148&quot; value=&quot;5&quot;/&gt;&lt;property id=&quot;20300&quot; value=&quot;Slide 27 - &amp;quot; Claim Inquiry Report&amp;quot;&quot;/&gt;&lt;property id=&quot;20307&quot; value=&quot;279&quot;/&gt;&lt;/object&gt;&lt;object type=&quot;3&quot; unique_id=&quot;10029&quot;&gt;&lt;property id=&quot;20148&quot; value=&quot;5&quot;/&gt;&lt;property id=&quot;20300&quot; value=&quot;Slide 28 - &amp;quot;Claim Payment Transaction Report&amp;quot;&quot;/&gt;&lt;property id=&quot;20307&quot; value=&quot;281&quot;/&gt;&lt;/object&gt;&lt;object type=&quot;3&quot; unique_id=&quot;10030&quot;&gt;&lt;property id=&quot;20148&quot; value=&quot;5&quot;/&gt;&lt;property id=&quot;20300&quot; value=&quot;Slide 29 - &amp;quot;Claim Payment Transaction Report&amp;quot;&quot;/&gt;&lt;property id=&quot;20307&quot; value=&quot;282&quot;/&gt;&lt;/object&gt;&lt;object type=&quot;3&quot; unique_id=&quot;10031&quot;&gt;&lt;property id=&quot;20148&quot; value=&quot;5&quot;/&gt;&lt;property id=&quot;20300&quot; value=&quot;Slide 30 - &amp;quot;Claim Payment Transaction Report&amp;quot;&quot;/&gt;&lt;property id=&quot;20307&quot; value=&quot;283&quot;/&gt;&lt;/object&gt;&lt;object type=&quot;3&quot; unique_id=&quot;10032&quot;&gt;&lt;property id=&quot;20148&quot; value=&quot;5&quot;/&gt;&lt;property id=&quot;20300&quot; value=&quot;Slide 31 - &amp;quot;Claim Payment Transaction Report s – policy –pg2&amp;quot;&quot;/&gt;&lt;property id=&quot;20307&quot; value=&quot;284&quot;/&gt;&lt;/object&gt;&lt;object type=&quot;3&quot; unique_id=&quot;10033&quot;&gt;&lt;property id=&quot;20148&quot; value=&quot;5&quot;/&gt;&lt;property id=&quot;20300&quot; value=&quot;Slide 32 - &amp;quot;Claim Reserve Change Report&amp;quot;&quot;/&gt;&lt;property id=&quot;20307&quot; value=&quot;286&quot;/&gt;&lt;/object&gt;&lt;object type=&quot;3&quot; unique_id=&quot;10034&quot;&gt;&lt;property id=&quot;20148&quot; value=&quot;5&quot;/&gt;&lt;property id=&quot;20300&quot; value=&quot;Slide 33 - &amp;quot;Claim Reserve Change Report&amp;quot;&quot;/&gt;&lt;property id=&quot;20307&quot; value=&quot;287&quot;/&gt;&lt;/object&gt;&lt;object type=&quot;3&quot; unique_id=&quot;10035&quot;&gt;&lt;property id=&quot;20148&quot; value=&quot;5&quot;/&gt;&lt;property id=&quot;20300&quot; value=&quot;Slide 34 - &amp;quot;Claim Reserve History Report &amp;quot;&quot;/&gt;&lt;property id=&quot;20307&quot; value=&quot;289&quot;/&gt;&lt;/object&gt;&lt;object type=&quot;3&quot; unique_id=&quot;10036&quot;&gt;&lt;property id=&quot;20148&quot; value=&quot;5&quot;/&gt;&lt;property id=&quot;20300&quot; value=&quot;Slide 35 - &amp;quot;Claim Demographic&amp;quot;&quot;/&gt;&lt;property id=&quot;20307&quot; value=&quot;291&quot;/&gt;&lt;/object&gt;&lt;object type=&quot;3&quot; unique_id=&quot;10037&quot;&gt;&lt;property id=&quot;20148&quot; value=&quot;5&quot;/&gt;&lt;property id=&quot;20300&quot; value=&quot;Slide 36 - &amp;quot;MIRA II Annual Statistics&amp;quot;&quot;/&gt;&lt;property id=&quot;20307&quot; value=&quot;293&quot;/&gt;&lt;/object&gt;&lt;object type=&quot;3&quot; unique_id=&quot;10038&quot;&gt;&lt;property id=&quot;20148&quot; value=&quot;5&quot;/&gt;&lt;property id=&quot;20300&quot; value=&quot;Slide 38 - &amp;quot;Summary&amp;quot;&quot;/&gt;&lt;property id=&quot;20307&quot; value=&quot;315&quot;/&gt;&lt;/object&gt;&lt;object type=&quot;3&quot; unique_id=&quot;10039&quot;&gt;&lt;property id=&quot;20148&quot; value=&quot;5&quot;/&gt;&lt;property id=&quot;20300&quot; value=&quot;Slide 39&quot;/&gt;&lt;property id=&quot;20307&quot; value=&quot;311&quot;/&gt;&lt;/object&gt;&lt;object type=&quot;3&quot; unique_id=&quot;10078&quot;&gt;&lt;property id=&quot;20148&quot; value=&quot;5&quot;/&gt;&lt;property id=&quot;20300&quot; value=&quot;Slide 2&quot;/&gt;&lt;property id=&quot;20307&quot; value=&quot;318&quot;/&gt;&lt;/object&gt;&lt;object type=&quot;3&quot; unique_id=&quot;10118&quot;&gt;&lt;property id=&quot;20148&quot; value=&quot;5&quot;/&gt;&lt;property id=&quot;20300&quot; value=&quot;Slide 12&quot;/&gt;&lt;property id=&quot;20307&quot; value=&quot;319&quot;/&gt;&lt;/object&gt;&lt;object type=&quot;3&quot; unique_id=&quot;10119&quot;&gt;&lt;property id=&quot;20148&quot; value=&quot;5&quot;/&gt;&lt;property id=&quot;20300&quot; value=&quot;Slide 37 - &amp;quot;MIRA II Annual Statistics&amp;quot;&quot;/&gt;&lt;property id=&quot;20307&quot; value=&quot;320&quot;/&gt;&lt;/object&gt;&lt;/object&gt;&lt;/object&gt;&lt;/database&gt;"/>
</p:tagLst>
</file>

<file path=ppt/theme/theme1.xml><?xml version="1.0" encoding="utf-8"?>
<a:theme xmlns:a="http://schemas.openxmlformats.org/drawingml/2006/main" name="BWC Theme 2">
  <a:themeElements>
    <a:clrScheme name="BWC brand">
      <a:dk1>
        <a:sysClr val="windowText" lastClr="000000"/>
      </a:dk1>
      <a:lt1>
        <a:sysClr val="window" lastClr="FFFFFF"/>
      </a:lt1>
      <a:dk2>
        <a:srgbClr val="F46A1F"/>
      </a:dk2>
      <a:lt2>
        <a:srgbClr val="FFFFFF"/>
      </a:lt2>
      <a:accent1>
        <a:srgbClr val="7AABDE"/>
      </a:accent1>
      <a:accent2>
        <a:srgbClr val="969491"/>
      </a:accent2>
      <a:accent3>
        <a:srgbClr val="BAD408"/>
      </a:accent3>
      <a:accent4>
        <a:srgbClr val="CF142B"/>
      </a:accent4>
      <a:accent5>
        <a:srgbClr val="700017"/>
      </a:accent5>
      <a:accent6>
        <a:srgbClr val="968C8C"/>
      </a:accent6>
      <a:hlink>
        <a:srgbClr val="F46A1F"/>
      </a:hlink>
      <a:folHlink>
        <a:srgbClr val="F46A1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E063E8CA16F4088D6EB93CE5D727B" ma:contentTypeVersion="3" ma:contentTypeDescription="Create a new document." ma:contentTypeScope="" ma:versionID="69e71f70d96256efdb9207b6f71c497f">
  <xsd:schema xmlns:xsd="http://www.w3.org/2001/XMLSchema" xmlns:xs="http://www.w3.org/2001/XMLSchema" xmlns:p="http://schemas.microsoft.com/office/2006/metadata/properties" xmlns:ns1="http://schemas.microsoft.com/sharepoint/v3" xmlns:ns2="75276b85-0cce-47fe-82dc-5088fa298f0a" targetNamespace="http://schemas.microsoft.com/office/2006/metadata/properties" ma:root="true" ma:fieldsID="77ccbefca957cf7f52c1b49e67df6ba2" ns1:_="" ns2:_="">
    <xsd:import namespace="http://schemas.microsoft.com/sharepoint/v3"/>
    <xsd:import namespace="75276b85-0cce-47fe-82dc-5088fa298f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76b85-0cce-47fe-82dc-5088fa298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2BFF3-1228-44B9-A9F1-0E2B7BCE51CC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5276b85-0cce-47fe-82dc-5088fa298f0a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2C6501-1A3B-4D05-83E7-A128A76A00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C27B56B-CCED-4905-94B0-C47DFBFA09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40888E-EDD0-4E95-BEDD-01E46367A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276b85-0cce-47fe-82dc-5088fa298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474</Words>
  <Application>Microsoft Office PowerPoint</Application>
  <PresentationFormat>On-screen Show (16:9)</PresentationFormat>
  <Paragraphs>136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MS PGothic</vt:lpstr>
      <vt:lpstr>Aharoni</vt:lpstr>
      <vt:lpstr>Arial</vt:lpstr>
      <vt:lpstr>Courier New</vt:lpstr>
      <vt:lpstr>Rockwell</vt:lpstr>
      <vt:lpstr>Tahoma</vt:lpstr>
      <vt:lpstr>Times New Roman</vt:lpstr>
      <vt:lpstr>BWC Theme 2</vt:lpstr>
      <vt:lpstr>OSHA On-Site Consultation Program</vt:lpstr>
      <vt:lpstr>Program Overview</vt:lpstr>
      <vt:lpstr>Services</vt:lpstr>
      <vt:lpstr>BWC Division of Safety &amp; Hygiene</vt:lpstr>
      <vt:lpstr>OSHA</vt:lpstr>
      <vt:lpstr>On-Site Visits</vt:lpstr>
      <vt:lpstr>SHARP</vt:lpstr>
      <vt:lpstr>SHARP Requirements</vt:lpstr>
      <vt:lpstr>Incidence Rates</vt:lpstr>
      <vt:lpstr>Form 33</vt:lpstr>
      <vt:lpstr>Scoring</vt:lpstr>
      <vt:lpstr>Online Resources</vt:lpstr>
      <vt:lpstr>My Service Area</vt:lpstr>
      <vt:lpstr>BLS IIF 2018 UPDATE</vt:lpstr>
      <vt:lpstr>OSHA Initiatives</vt:lpstr>
      <vt:lpstr>ICYMI</vt:lpstr>
      <vt:lpstr>National Emphasis Programs</vt:lpstr>
      <vt:lpstr>Regional Emphasis Programs</vt:lpstr>
      <vt:lpstr>Contact Us</vt:lpstr>
    </vt:vector>
  </TitlesOfParts>
  <Company>Ohio Bureau of Workers' Compensation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a76423</dc:creator>
  <cp:lastModifiedBy>Mattimoe, Laura</cp:lastModifiedBy>
  <cp:revision>61</cp:revision>
  <dcterms:created xsi:type="dcterms:W3CDTF">2008-05-30T15:09:35Z</dcterms:created>
  <dcterms:modified xsi:type="dcterms:W3CDTF">2020-02-10T19:02:07Z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0x01010049E46BB8784B0E449A587D723129BC0B</vt:lpwstr>
  </property>
  <property fmtid="{D5CDD505-2E9C-101B-9397-08002B2CF9AE}" pid="3" name="ContentType">
    <vt:lpwstr>Document</vt:lpwstr>
  </property>
</Properties>
</file>